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0" r:id="rId4"/>
    <p:sldId id="262" r:id="rId5"/>
    <p:sldId id="263" r:id="rId6"/>
    <p:sldId id="264" r:id="rId7"/>
    <p:sldId id="266" r:id="rId8"/>
    <p:sldId id="267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81" r:id="rId17"/>
    <p:sldId id="282" r:id="rId18"/>
    <p:sldId id="279" r:id="rId19"/>
    <p:sldId id="277" r:id="rId20"/>
    <p:sldId id="278" r:id="rId21"/>
    <p:sldId id="261" r:id="rId22"/>
    <p:sldId id="259" r:id="rId23"/>
  </p:sldIdLst>
  <p:sldSz cx="12192000" cy="6858000"/>
  <p:notesSz cx="6858000" cy="9144000"/>
  <p:embeddedFontLst>
    <p:embeddedFont>
      <p:font typeface="Impact" panose="020B0806030902050204" pitchFamily="34" charset="0"/>
      <p:regular r:id="rId25"/>
    </p:embeddedFont>
    <p:embeddedFont>
      <p:font typeface="Lato Black" panose="020F0502020204030203" pitchFamily="34" charset="0"/>
      <p:bold r:id="rId26"/>
      <p:boldItalic r:id="rId27"/>
    </p:embeddedFont>
    <p:embeddedFont>
      <p:font typeface="Libre Baskerville" panose="02000000000000000000" pitchFamily="2" charset="0"/>
      <p:regular r:id="rId28"/>
      <p:bold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ohammed-raashid-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ashid24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5" y="0"/>
            <a:ext cx="121908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5" y="3944128"/>
            <a:ext cx="7246189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ea typeface="Calibri"/>
                <a:cs typeface="Calibri"/>
                <a:sym typeface="Calibri"/>
              </a:rPr>
              <a:t>EV CHARGING STATION ANALYSIS</a:t>
            </a: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FC61EC-97D5-AA0A-B8CF-B5D5067F0EFE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5E2846A-52A8-70F1-97D9-BFC273D15C1C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70A703C-1168-A29E-AA13-ACBAA855CDDF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0C5E68D-6D46-DA0A-428D-BF6B5CAE118A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6F71F51-7048-73C7-57F4-E969FB585381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8BEE046-D391-F2A0-51EC-70C4B9F9F07C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1C86F3-72BF-C6BC-ABE9-CAEE5F64F024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C5C0A83-45FD-7952-99CA-3FF500989126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A47E869-6A2B-FFD2-347E-E9C23525FEB3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6E8D53-335C-0DEE-F595-45393AF0B722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71B50B8-BB63-646C-F971-3E152F71F4E0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BE1A503-D3AE-60A8-7893-5F4247F087AC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71677-A4F3-39B5-4622-A5DD3DD0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96" y="1313742"/>
            <a:ext cx="6362410" cy="4135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A4780F-6046-067E-B690-9EB2C296286A}"/>
              </a:ext>
            </a:extLst>
          </p:cNvPr>
          <p:cNvSpPr txBox="1"/>
          <p:nvPr/>
        </p:nvSpPr>
        <p:spPr>
          <a:xfrm>
            <a:off x="6832879" y="1953966"/>
            <a:ext cx="5125441" cy="32740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Observation:</a:t>
            </a:r>
            <a:endParaRPr lang="en-IN" sz="11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large number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of charging stations report 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0 available chargers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N" sz="11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 availability of chargers drops sharply beyond 1, with only a 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few stations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showing 1 or more chargers available.</a:t>
            </a:r>
            <a:endParaRPr lang="en-IN" sz="11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Insights:</a:t>
            </a:r>
            <a:endParaRPr lang="en-IN" sz="11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There is a 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critical shortage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of available chargers in most EV stations, indicating possible 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high usage or poor maintenance</a:t>
            </a: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N" sz="11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Immediate action is needed to </a:t>
            </a:r>
            <a:r>
              <a:rPr lang="en-US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increase the availability</a:t>
            </a:r>
            <a:r>
              <a:rPr 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  <a:endParaRPr lang="en-IN" sz="11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B9CC-0C70-B683-64EB-5CC4F11DE8B4}"/>
              </a:ext>
            </a:extLst>
          </p:cNvPr>
          <p:cNvSpPr txBox="1"/>
          <p:nvPr/>
        </p:nvSpPr>
        <p:spPr>
          <a:xfrm>
            <a:off x="370445" y="579537"/>
            <a:ext cx="492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charger availability</a:t>
            </a:r>
          </a:p>
        </p:txBody>
      </p:sp>
    </p:spTree>
    <p:extLst>
      <p:ext uri="{BB962C8B-B14F-4D97-AF65-F5344CB8AC3E}">
        <p14:creationId xmlns:p14="http://schemas.microsoft.com/office/powerpoint/2010/main" val="348035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A54157-C163-BEEA-38EC-5DB28A4083F1}"/>
              </a:ext>
            </a:extLst>
          </p:cNvPr>
          <p:cNvSpPr txBox="1"/>
          <p:nvPr/>
        </p:nvSpPr>
        <p:spPr>
          <a:xfrm>
            <a:off x="233680" y="408043"/>
            <a:ext cx="7603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no of Charger and it availability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8B5694-C10C-F380-4F0A-E33BAE9C63E5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B1DE5D9-F0F1-085C-A4E1-BB7B1E92A6B9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5002AED-586E-C811-241C-7EEBA9483C64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A500830-B5BB-AA87-B1C8-EEBB589D0A62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C3EB79D-B58D-AE5C-F472-3112EB1F166F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79726ED-76A9-554F-2440-E78794B103AD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DE4AA91-78D1-A13B-3D40-83739E61F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13" y="955292"/>
            <a:ext cx="6508601" cy="4947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E048A-3856-293D-8115-21D6747C8A48}"/>
              </a:ext>
            </a:extLst>
          </p:cNvPr>
          <p:cNvSpPr txBox="1"/>
          <p:nvPr/>
        </p:nvSpPr>
        <p:spPr>
          <a:xfrm>
            <a:off x="7051137" y="1323295"/>
            <a:ext cx="4907183" cy="39804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highest 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frequent is </a:t>
            </a: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(1, 0)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indicating one charger installed but none available at the moment.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Combinations like </a:t>
            </a: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(10, 0)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(14, 4)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or </a:t>
            </a: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(60, 0)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extremely rare </a:t>
            </a:r>
            <a:r>
              <a:rPr lang="en-IN" sz="1600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ranges </a:t>
            </a:r>
            <a:r>
              <a:rPr lang="en-IN" sz="1600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(1-5)</a:t>
            </a:r>
            <a:endParaRPr lang="en-IN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Insights:</a:t>
            </a:r>
            <a:endParaRPr lang="en-IN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large number of stations either </a:t>
            </a: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lack chargers entirely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have </a:t>
            </a: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non-operational/unavailable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chargers, which reflects </a:t>
            </a: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inefficient infrastructure or maintenance issues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Even among stations that have chargers, </a:t>
            </a:r>
            <a:r>
              <a:rPr lang="en-IN" sz="16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availability is often limited</a:t>
            </a:r>
            <a:r>
              <a:rPr lang="en-IN" sz="1600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6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5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47190A-0650-BFCB-2F02-0C6A15AE9CBF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8EED527-C582-3416-6CB8-75D1793C039E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371B7AB-57CB-CC4F-05B1-03DE76952F8E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16450F-3D26-DF8A-0FE3-F2D1DD0EEE08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4509929-FDCE-FFF1-1A60-DE5C76202C20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74142A-FEE2-0CA0-AEA3-E511901A952C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86EA78D-51D3-AAAB-CD35-4F20A6F2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1" y="847815"/>
            <a:ext cx="6289040" cy="537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1ACF9D-9C4C-F5E1-C6F4-99A53ADAC6B6}"/>
              </a:ext>
            </a:extLst>
          </p:cNvPr>
          <p:cNvSpPr txBox="1"/>
          <p:nvPr/>
        </p:nvSpPr>
        <p:spPr>
          <a:xfrm>
            <a:off x="6522721" y="1193551"/>
            <a:ext cx="5397910" cy="31656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Observations: </a:t>
            </a:r>
            <a:endParaRPr lang="en-I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(Wall socket, Slow) and (CCS, Fast) are the most common among identified charger types</a:t>
            </a:r>
            <a:r>
              <a:rPr lang="en-IN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anges from (50-70)</a:t>
            </a:r>
            <a:endParaRPr lang="en-I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Types like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(CHAdeMO, Fast)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(Type 2, Medium)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(CCS, Very Fast)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appear very few times(5-10)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Among known and modern standards,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CCS Fast chargers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lead in count</a:t>
            </a:r>
            <a:r>
              <a:rPr lang="en-IN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Many entries like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(Wall socket, Slow)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(LECCS, Slow)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suggest slow chargers are more common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4310A-F20A-D8AE-3E85-09C923498D51}"/>
              </a:ext>
            </a:extLst>
          </p:cNvPr>
          <p:cNvSpPr txBox="1"/>
          <p:nvPr/>
        </p:nvSpPr>
        <p:spPr>
          <a:xfrm>
            <a:off x="370445" y="223520"/>
            <a:ext cx="531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Charger Type and its Speed</a:t>
            </a:r>
          </a:p>
        </p:txBody>
      </p:sp>
    </p:spTree>
    <p:extLst>
      <p:ext uri="{BB962C8B-B14F-4D97-AF65-F5344CB8AC3E}">
        <p14:creationId xmlns:p14="http://schemas.microsoft.com/office/powerpoint/2010/main" val="46909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E002C9-D0A1-D5F3-33DF-365C8C032DE7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26208B2-FF78-E5FD-FE95-77D6906148E4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BA90BC5-4189-7232-2FFE-9E7B8B14E69A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3A24C2-E7B2-C1D2-4B22-5C55DDE86F13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8BA048A-D4B0-E1A9-07A1-880F08DF8460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7B6EE18-0942-A516-384C-784A738B873B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D3EE9EB-C5AC-711B-6E80-9AC309C7D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97" y="1178560"/>
            <a:ext cx="5588968" cy="474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ED1C9D-A223-EB66-BD60-C4C8EEE8C380}"/>
              </a:ext>
            </a:extLst>
          </p:cNvPr>
          <p:cNvSpPr txBox="1"/>
          <p:nvPr/>
        </p:nvSpPr>
        <p:spPr>
          <a:xfrm>
            <a:off x="6705429" y="1178560"/>
            <a:ext cx="4807974" cy="36227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Observation:</a:t>
            </a:r>
          </a:p>
          <a:p>
            <a:pPr>
              <a:buNone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CCS chargers fall under the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'Fast'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category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50+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significant number are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'Medium'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speed chargers, ranges from 30-40.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few chargers are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'Slow'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'Very fast'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have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'No INFO'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speed in the range(1-5)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endParaRPr lang="en-IN" sz="1400" b="1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Insights:</a:t>
            </a:r>
            <a:endParaRPr lang="en-I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 CCS chargers are the most commonly deployed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indicating a preference or demand for quicker charging solutions.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There’s an </a:t>
            </a: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underrepresentation of high-speed (Very fast) and slow chargers</a:t>
            </a:r>
            <a:r>
              <a:rPr lang="en-I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B6D1BB-5021-ED7E-9BB9-74FD2EACC0C5}"/>
              </a:ext>
            </a:extLst>
          </p:cNvPr>
          <p:cNvSpPr txBox="1"/>
          <p:nvPr/>
        </p:nvSpPr>
        <p:spPr>
          <a:xfrm>
            <a:off x="568960" y="487680"/>
            <a:ext cx="534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CCS charger type and its charging speed.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65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752D6A0-A302-9CDD-0FE1-14430EB59F27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8BB68C1-D999-7AD1-BC4B-59B0D701AABC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DA3B81-37CE-25E6-D99A-DEB897ACC8D3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31F085-5101-6F6F-F386-F1D0A0A29AD7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41E708-7A68-B418-7860-CDD1DDE3D14F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4FB258C-0557-DE24-43E6-9D7913FA5264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BD38FA2-9533-8790-B0D7-A30FCE8E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3" y="1422399"/>
            <a:ext cx="6151591" cy="45928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9B79BB-99ED-F941-44A1-0789FD414754}"/>
              </a:ext>
            </a:extLst>
          </p:cNvPr>
          <p:cNvSpPr txBox="1"/>
          <p:nvPr/>
        </p:nvSpPr>
        <p:spPr>
          <a:xfrm>
            <a:off x="6811207" y="1245998"/>
            <a:ext cx="5200409" cy="37637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Observations:</a:t>
            </a:r>
            <a:endParaRPr lang="en-I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most frequently occurring charger is (60.0 kW, Fast) with the highest count(37), followed by (30.0 kW, Medium) with around 25 entries.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Chargers rated at 90.0 kW, 120.0 kW, 142.0 kW, and 240.0 kW (Fast/Very Fast) exist but are very few in number (each &lt; 6).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Insights:</a:t>
            </a:r>
            <a:endParaRPr lang="en-I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 kW Is the Preferred Fast Charging Standard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Mid-Range (30–50 kW) Chargers Are Also Popular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 kW (Medium) and 50 kW (Fast) chargers have notable presence, reflecting medium-speed options.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Ultra-Fast Chargers (90 kW and above) Are Underutilized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D3971-5A0C-0AAC-FD7C-6717BBFC587A}"/>
              </a:ext>
            </a:extLst>
          </p:cNvPr>
          <p:cNvSpPr txBox="1"/>
          <p:nvPr/>
        </p:nvSpPr>
        <p:spPr>
          <a:xfrm>
            <a:off x="370445" y="579537"/>
            <a:ext cx="554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Speed per Kilo-watt </a:t>
            </a:r>
          </a:p>
        </p:txBody>
      </p:sp>
    </p:spTree>
    <p:extLst>
      <p:ext uri="{BB962C8B-B14F-4D97-AF65-F5344CB8AC3E}">
        <p14:creationId xmlns:p14="http://schemas.microsoft.com/office/powerpoint/2010/main" val="1250606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77C33B-095C-9844-BA1A-7378E04E5376}"/>
              </a:ext>
            </a:extLst>
          </p:cNvPr>
          <p:cNvSpPr txBox="1"/>
          <p:nvPr/>
        </p:nvSpPr>
        <p:spPr>
          <a:xfrm>
            <a:off x="511277" y="294968"/>
            <a:ext cx="8042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Speed per Power Output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87CF0-6A73-85AC-4D54-75C45125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7" y="1219200"/>
            <a:ext cx="6237001" cy="4863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A95B8-EA6D-AB20-1B40-83584BACA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291" y="633523"/>
            <a:ext cx="5622389" cy="499426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8C756F-4B12-C612-8B77-ADAC49E8429F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5367262-9674-4615-9E03-0512600861C0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73154E8-E620-37C7-CB3D-A1575EAC2FAE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C288CE-0F46-1D38-0F75-80990538103F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6DC0F06-B90A-2386-E7DD-0AAF543068AA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CD177CD-0C05-6F6E-06D4-07832642B6FF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4BED5A-E7AD-BC9C-1E49-3E78C853A14E}"/>
              </a:ext>
            </a:extLst>
          </p:cNvPr>
          <p:cNvSpPr txBox="1"/>
          <p:nvPr/>
        </p:nvSpPr>
        <p:spPr>
          <a:xfrm>
            <a:off x="6644640" y="972076"/>
            <a:ext cx="5269133" cy="49641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Observations: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3.3 kW (78 chargers) and 1.1 kW (77 chargers) are the most frequent chargers  under Slow charging.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30.0 kW (27 chargers) is the most popular Medium speed charger.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Followed by 15.0 kW (19) and 25.0 kW (10) chargers.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60.0 kW (41 chargers) dominates the Fast charging category.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one charger is listed under Very Fast, with a 240.0 kW power output.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Insights:</a:t>
            </a:r>
            <a:endParaRPr lang="en-IN" sz="14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significant presence of 60.0 kW fast chargers suggests growing infrastructure to support quicker EV charging — ideal for commercial or urban locations.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bulk of chargers remain in the low-power, slow category, which may reflect older infrastructure, cost concerns, or targeting residential/low-use cases.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Very Fast Charging Yet to Scale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01133 1.02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51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93 0.0706 L -0.99674 0.081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F19BC-EA2A-0BCF-8F8F-2322C7D9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57" y="1591554"/>
            <a:ext cx="6808558" cy="36748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A0EB607-2CE5-B278-F506-0058883399E4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476B81F-DBF1-26C0-BC95-477431405811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143FFDC-44CF-FEF1-3C21-5DD016FE4D58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79A22D-C6A1-2B23-091C-7AE3D3CC49B2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BCFADC8-54EA-A689-9EBF-11B81E4CFEE7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34898EB-CCF3-AC56-0F2A-7A4E0362454F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ED1C5F-77DC-B4E9-BB25-EE62B50198AC}"/>
              </a:ext>
            </a:extLst>
          </p:cNvPr>
          <p:cNvSpPr txBox="1"/>
          <p:nvPr/>
        </p:nvSpPr>
        <p:spPr>
          <a:xfrm>
            <a:off x="7297830" y="1593967"/>
            <a:ext cx="4660490" cy="391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Observations: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Tesla Model S using Over 200 kW takes only ~20–30 minutes, whereas low-power vehicles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Mahindra e2o Plus with 3.5 kW power take an exceptionally long time (~1091 minutes or ~18 hours)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Cars and scooters with &lt;5 kW power (e.g., Tata Nano low power, electric scooters) show charging times ranging from 4–6 hours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Insights: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Faster chargers are game changers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your car supports high charging speeds but you only have access to low-power stations, your fast car won’t be fast to charge.</a:t>
            </a:r>
            <a:endParaRPr lang="en-IN" sz="1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A47E5-5A92-F8AB-AB73-CF6DB6EAD270}"/>
              </a:ext>
            </a:extLst>
          </p:cNvPr>
          <p:cNvSpPr txBox="1"/>
          <p:nvPr/>
        </p:nvSpPr>
        <p:spPr>
          <a:xfrm>
            <a:off x="215657" y="637259"/>
            <a:ext cx="616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Duration taken by different Vehicles(reference)</a:t>
            </a:r>
          </a:p>
        </p:txBody>
      </p:sp>
    </p:spTree>
    <p:extLst>
      <p:ext uri="{BB962C8B-B14F-4D97-AF65-F5344CB8AC3E}">
        <p14:creationId xmlns:p14="http://schemas.microsoft.com/office/powerpoint/2010/main" val="3445273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7E46CB-2DA3-CCA4-B4D3-8B0C207F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85" y="1008866"/>
            <a:ext cx="9470350" cy="359142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8C48629-774C-B991-8757-1EDD93698E4C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F927DBF-3A6A-0CF8-3891-D867FACA8587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934FFB5-546A-B333-EB54-AB40279D43C4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8C4EF2-B976-9E85-585D-7A409A6F8D87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A3B6D9B-133B-A007-D344-B5517EC30C41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6287F31-7F74-F1C6-019D-24876585235D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F92ADEB-344D-1AD5-489F-B0853A3BC659}"/>
              </a:ext>
            </a:extLst>
          </p:cNvPr>
          <p:cNvSpPr txBox="1"/>
          <p:nvPr/>
        </p:nvSpPr>
        <p:spPr>
          <a:xfrm>
            <a:off x="879987" y="4694833"/>
            <a:ext cx="10432026" cy="1375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Observations</a:t>
            </a:r>
            <a:r>
              <a:rPr lang="en-IN" b="1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1400" b="1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x-axis shows energy consumption ranging from 0 to 250 kilowatts (kW).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4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Insights:</a:t>
            </a:r>
            <a:endParaRPr lang="en-IN" sz="14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kern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IN" sz="14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 gives the correlation between speed and kilo watt, were speed is directly proportional to kilowatt.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767174-F4F3-ED42-0D11-05F10686B894}"/>
              </a:ext>
            </a:extLst>
          </p:cNvPr>
          <p:cNvSpPr txBox="1"/>
          <p:nvPr/>
        </p:nvSpPr>
        <p:spPr>
          <a:xfrm>
            <a:off x="416689" y="447040"/>
            <a:ext cx="517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consumption per speed</a:t>
            </a:r>
          </a:p>
        </p:txBody>
      </p:sp>
    </p:spTree>
    <p:extLst>
      <p:ext uri="{BB962C8B-B14F-4D97-AF65-F5344CB8AC3E}">
        <p14:creationId xmlns:p14="http://schemas.microsoft.com/office/powerpoint/2010/main" val="411368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D9D53-3453-A57A-54B7-2EB5DD4DC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984877"/>
            <a:ext cx="5386115" cy="4511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059F9-FFDF-4D3A-28C1-727CFC0E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33" t="1943" r="1789" b="3126"/>
          <a:stretch/>
        </p:blipFill>
        <p:spPr>
          <a:xfrm>
            <a:off x="6096000" y="4246880"/>
            <a:ext cx="2682248" cy="26111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2CE99C6-66B8-D962-0292-509E30BE3FB4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73D5606-E85A-2007-A087-C574AD329B80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9A0AC6-2A10-002B-948D-E78DDD8767BE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801B0E-D3E5-C27D-0409-C5FBA15615F5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FFF4512-8AA7-82E3-F4E7-EA0E13AB9CA1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8D3E604-44D6-B923-1864-DBAFADDC8D9A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Rectangle 7">
            <a:extLst>
              <a:ext uri="{FF2B5EF4-FFF2-40B4-BE49-F238E27FC236}">
                <a16:creationId xmlns:a16="http://schemas.microsoft.com/office/drawing/2014/main" id="{6945EABF-B949-4886-AA47-3D4A41571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802" y="868384"/>
            <a:ext cx="6039518" cy="321100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203136" rIns="0" bIns="203136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Observations: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Delhi 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the highest number of EV stations </a:t>
            </a: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186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Kolkata  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 the lowest number of stations </a:t>
            </a: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Bengaluru, Mumbai, Hyderabad, Chennai, Kochi 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 in the range of (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80-92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Insights: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Delhi’s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leading position reflects strong policy support and high EV adoption, setting a benchmark for other cities.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Kolkata 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less </a:t>
            </a:r>
            <a:r>
              <a:rPr lang="en-US" alt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</a:t>
            </a: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station compared to all other cities.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Bengaluru, Mumbai, Hyderabad, Chennai, Kochi  EV stations are in the similar frequency.</a:t>
            </a:r>
            <a:endParaRPr lang="en-US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C52EC4-0D9C-2CAD-8C16-5690D254C010}"/>
              </a:ext>
            </a:extLst>
          </p:cNvPr>
          <p:cNvSpPr txBox="1"/>
          <p:nvPr/>
        </p:nvSpPr>
        <p:spPr>
          <a:xfrm>
            <a:off x="370445" y="412875"/>
            <a:ext cx="469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station spread across different state</a:t>
            </a:r>
          </a:p>
        </p:txBody>
      </p:sp>
    </p:spTree>
    <p:extLst>
      <p:ext uri="{BB962C8B-B14F-4D97-AF65-F5344CB8AC3E}">
        <p14:creationId xmlns:p14="http://schemas.microsoft.com/office/powerpoint/2010/main" val="351470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8D0175-CEE1-AAE8-073C-8DB62FC7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89" y="1186758"/>
            <a:ext cx="4848311" cy="4572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69661-C630-25B5-9CCF-3D977B2E5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14666"/>
            <a:ext cx="2760592" cy="253385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FF06C2A-C574-7D91-7E10-E0BB182BC5EE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B075C12-4774-CF72-AA27-A32D81528D74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82BD7C5-40B9-8998-11E8-A30E36EDA288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69200F-F542-3D34-F11E-2DB073DE346C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16C9C5F-CD3F-E273-8739-A050605E6F83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107587E-D542-15AD-A7D5-549692D20674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833A7B0-21DE-9E90-74A5-61C7D475BD6C}"/>
              </a:ext>
            </a:extLst>
          </p:cNvPr>
          <p:cNvSpPr txBox="1"/>
          <p:nvPr/>
        </p:nvSpPr>
        <p:spPr>
          <a:xfrm>
            <a:off x="5729114" y="1835393"/>
            <a:ext cx="6096000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map highlights all the EV charging stations located in major cities across India.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also provides a description for each charging station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 can make informed decisions based on factors like charging type, availability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A557A5-DE7B-7B68-938F-FA690DC72B04}"/>
              </a:ext>
            </a:extLst>
          </p:cNvPr>
          <p:cNvSpPr txBox="1"/>
          <p:nvPr/>
        </p:nvSpPr>
        <p:spPr>
          <a:xfrm>
            <a:off x="570271" y="579537"/>
            <a:ext cx="581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EV charging station across India</a:t>
            </a:r>
          </a:p>
        </p:txBody>
      </p:sp>
    </p:spTree>
    <p:extLst>
      <p:ext uri="{BB962C8B-B14F-4D97-AF65-F5344CB8AC3E}">
        <p14:creationId xmlns:p14="http://schemas.microsoft.com/office/powerpoint/2010/main" val="21167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717491" y="2330779"/>
            <a:ext cx="10221925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Hi, I'm Mohammed Raashid.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currently pursuing my graduation in Computer Science &amp; Engineering from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Bearys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Institute of Technology, Mangalore. During my final year internship, I chose to focus on building my skills in the field of Data Science.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part of this journey, I developed a strong foundation in key tools and technologies such as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BI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endParaRPr lang="en-IN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800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/>
              <a:t>linked in: </a:t>
            </a:r>
            <a:r>
              <a:rPr lang="en-US" dirty="0">
                <a:hlinkClick r:id="rId3" tooltip="https://www.linkedin.com/in/mohammed-raashid-"/>
              </a:rPr>
              <a:t>https://www.linkedin.com/in/mohammed-raashid-</a:t>
            </a:r>
            <a:r>
              <a:rPr lang="en-US" dirty="0"/>
              <a:t> </a:t>
            </a:r>
          </a:p>
          <a:p>
            <a:pPr lvl="0">
              <a:buClr>
                <a:schemeClr val="dk1"/>
              </a:buClr>
              <a:buSzPts val="1800"/>
            </a:pPr>
            <a:r>
              <a:rPr lang="en-US" sz="1800" b="1" dirty="0"/>
              <a:t> </a:t>
            </a:r>
            <a:r>
              <a:rPr lang="en-US" sz="1800" b="1" dirty="0" err="1"/>
              <a:t>github</a:t>
            </a:r>
            <a:r>
              <a:rPr lang="en-US" sz="1800" b="1" dirty="0"/>
              <a:t>: </a:t>
            </a:r>
            <a:r>
              <a:rPr lang="en-US" dirty="0">
                <a:hlinkClick r:id="rId4" tooltip="https://github.com/rashid249"/>
              </a:rPr>
              <a:t>https://github.com/rashid249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610536" y="1596985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none" strike="noStrike" cap="none" dirty="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2DE21-C609-2C9C-14BF-A9DB84DE67E4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82BFAD2-D36B-B084-78C4-1FA6C05EAD52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8A530E2-CAC7-2A4A-EDAD-DD836D35536A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09500E8-6637-CC90-9CC0-3C6802A63E8B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B5121C-8D83-F3EA-8B8E-293BD9B4E1B1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2598195-1FEA-F67C-8EB4-5BA0673290BC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CE45B8-3D3C-7852-173F-5C0E469A6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3" y="706057"/>
            <a:ext cx="4117943" cy="3926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9C814-3907-8800-4521-12F1779F2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3" y="4798181"/>
            <a:ext cx="8278380" cy="137098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CC6EA30-BE52-5E1F-F503-79CCCF7A45E9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D41BCC7-85CC-B1EA-3A93-F5A185095514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00DB404-2176-FB8D-9E81-BC9EA8040630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D17B96A-C973-AA3E-D11F-07F1EEB5918C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DF6930-0AB4-8834-ACBF-7B270B70C5B2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CC7C093-90CA-76E0-80D2-6D2C33FC2F30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6CC19A-6EFA-8BC7-7425-17D6C4A4A906}"/>
              </a:ext>
            </a:extLst>
          </p:cNvPr>
          <p:cNvSpPr txBox="1"/>
          <p:nvPr/>
        </p:nvSpPr>
        <p:spPr>
          <a:xfrm>
            <a:off x="5211097" y="1598630"/>
            <a:ext cx="6564213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map highlights the most efficient route from Kochi to Delhi.</a:t>
            </a:r>
            <a:b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  <a:b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ravelers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confidently plan a road trip from the south to the north of India without worrying about running out of charge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5F3A4-1158-321D-E589-0F00F0C5C88D}"/>
              </a:ext>
            </a:extLst>
          </p:cNvPr>
          <p:cNvSpPr txBox="1"/>
          <p:nvPr/>
        </p:nvSpPr>
        <p:spPr>
          <a:xfrm>
            <a:off x="564053" y="255639"/>
            <a:ext cx="4647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from Kochi to Delhi</a:t>
            </a:r>
          </a:p>
        </p:txBody>
      </p:sp>
    </p:spTree>
    <p:extLst>
      <p:ext uri="{BB962C8B-B14F-4D97-AF65-F5344CB8AC3E}">
        <p14:creationId xmlns:p14="http://schemas.microsoft.com/office/powerpoint/2010/main" val="29825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3A78B1-85F1-6FD7-5E29-D162A860DEA2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8EB7D7C-AC86-E21E-297C-F12B1E8E32A2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854B4D97-68F0-7660-F630-102744F2E5B9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33E2927-134E-F9D7-D835-2FFCCBC2733A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1F8CDD8-7AED-AD9F-C5E2-944C409893DC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B11E9C9-E7A7-5B66-D3E5-C408CDC9AF15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BB256A6-2B7C-7F64-5540-1DFF5209A86C}"/>
              </a:ext>
            </a:extLst>
          </p:cNvPr>
          <p:cNvSpPr txBox="1"/>
          <p:nvPr/>
        </p:nvSpPr>
        <p:spPr>
          <a:xfrm>
            <a:off x="487809" y="977113"/>
            <a:ext cx="7325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245F4-9A4D-ACDA-672D-6D182514B851}"/>
              </a:ext>
            </a:extLst>
          </p:cNvPr>
          <p:cNvSpPr txBox="1"/>
          <p:nvPr/>
        </p:nvSpPr>
        <p:spPr>
          <a:xfrm>
            <a:off x="700042" y="1818236"/>
            <a:ext cx="1105382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Highest number of Charging station present in Delhi.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CCS (fast) charger type is used in most of EV cars &amp; heavy vehicles.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“Slow” and “medium” speed charger most likely used in 2 wheeler and 3 wheeler.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India's highest-capacity EV charger delivers up to 240 kilowatts.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Charger category “fast” ranges from (50-150Kw) is highly recommended.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charger speed increases time consumed to charge decreases.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66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9878C4-CD3E-2B3E-D99A-9136EF3A8B50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0746D93-0FCB-B398-2827-9B65AB15833C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FE9D83C-3150-7E9F-FA2C-D53B38B0EE9F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943A-3D4F-B3B4-63E8-00747D0F9ECA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F9C5A0D-9569-741C-A05C-0BCF28BB036D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69C8CC2-8EC4-1F20-ABB6-D64152A0B104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F70631-4257-927F-95DB-7E8E68160D01}"/>
              </a:ext>
            </a:extLst>
          </p:cNvPr>
          <p:cNvSpPr txBox="1"/>
          <p:nvPr/>
        </p:nvSpPr>
        <p:spPr>
          <a:xfrm>
            <a:off x="877037" y="2009092"/>
            <a:ext cx="903584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dive deep into how EV charging stations are spread across different states in India and understand regional trends.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track how fast EV charging infrastructure is growing over time—and where it's booming the most.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uncover insights that can help boost smarter EV adoption and better planning for a greener tomorrow.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AE25F9-6573-183C-AB7C-B1B4D338B346}"/>
              </a:ext>
            </a:extLst>
          </p:cNvPr>
          <p:cNvSpPr txBox="1"/>
          <p:nvPr/>
        </p:nvSpPr>
        <p:spPr>
          <a:xfrm>
            <a:off x="672791" y="1063482"/>
            <a:ext cx="628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OBJECTIVES: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23C2EB-FB4F-B9B3-4447-0102D757063F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D674B5A-E784-F0DC-8704-A3D3954FEB18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56AD942-D6C1-0DF9-0CB9-BE074AC5A0FB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74C9BB-4AD9-FCE7-D924-8931D9766A25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4EADD6-C2B5-71B8-B91C-C3956BEDA287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21DA3C0-57B1-FBCE-F1D7-E2ED6A5686B0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7885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11CF56-3021-31FB-0E82-D5F3DD0902E5}"/>
              </a:ext>
            </a:extLst>
          </p:cNvPr>
          <p:cNvSpPr txBox="1"/>
          <p:nvPr/>
        </p:nvSpPr>
        <p:spPr>
          <a:xfrm>
            <a:off x="416689" y="262933"/>
            <a:ext cx="10718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</a:rPr>
              <a:t>Web Scraping: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0EE3B-EC59-8133-E39C-41EE65A715A8}"/>
              </a:ext>
            </a:extLst>
          </p:cNvPr>
          <p:cNvSpPr txBox="1"/>
          <p:nvPr/>
        </p:nvSpPr>
        <p:spPr>
          <a:xfrm>
            <a:off x="836271" y="799599"/>
            <a:ext cx="1071815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working on web scraping, I used a platform called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RapidAPI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I selected an API named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"EV Charge Finder.“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retrieving the data, I ended up with a database containing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677 rows and 28 columns.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EE3440-BBA9-1FBA-F0D0-12ED17C3964A}"/>
              </a:ext>
            </a:extLst>
          </p:cNvPr>
          <p:cNvSpPr txBox="1"/>
          <p:nvPr/>
        </p:nvSpPr>
        <p:spPr>
          <a:xfrm>
            <a:off x="505427" y="2522493"/>
            <a:ext cx="5590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of API: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B4ABF-90D9-D06B-D967-9B787B2F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11" y="2802581"/>
            <a:ext cx="6392167" cy="337232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52210A3-BE0C-AA47-5D0A-8C7BFB3A293E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B79E83C-F318-D652-971A-A1FF431A5563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3D20A83-A737-F8D3-5604-E028E5539CC9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6169E7-3F75-0E03-637C-FD064E946417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0444C44-8DFF-4562-3310-B5588D9BB7C7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6B7190-6888-1CAB-5E70-41CEB771AAEB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71B9DA3-D3DE-01A6-D373-77258442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031" y="3002634"/>
            <a:ext cx="6439799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8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00925 0.7233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" y="3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-0.99362 -0.01458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219" y="-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22493-CDDB-EB57-D77E-EAAC815B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2" y="1323114"/>
            <a:ext cx="10938077" cy="4512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D27145-2B2D-2433-EF2A-7446C527C35D}"/>
              </a:ext>
            </a:extLst>
          </p:cNvPr>
          <p:cNvSpPr txBox="1"/>
          <p:nvPr/>
        </p:nvSpPr>
        <p:spPr>
          <a:xfrm>
            <a:off x="731134" y="579537"/>
            <a:ext cx="10729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dataset obtained soon after scraping: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B932C64-6727-9B9C-A19F-5F3F35759227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1E60B1A-3630-77D3-62E4-E73FB332AFB4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1540EC3-5572-6F05-94BE-A1894E9FB172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CC0AC91-E3F1-B36D-4B72-56C011C61802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9AFC81B-2D4C-E1F5-DE42-97D112B6F829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CA5FF1F-FFD9-ECBC-FA04-A52275F0FF3A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179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A0316E-5B33-7010-4A4A-1555B57C4D4A}"/>
              </a:ext>
            </a:extLst>
          </p:cNvPr>
          <p:cNvSpPr txBox="1"/>
          <p:nvPr/>
        </p:nvSpPr>
        <p:spPr>
          <a:xfrm>
            <a:off x="451413" y="451413"/>
            <a:ext cx="9410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 while scaping the Data</a:t>
            </a:r>
            <a:r>
              <a:rPr lang="en-IN" sz="2000" dirty="0">
                <a:solidFill>
                  <a:srgbClr val="FF0000"/>
                </a:solidFill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CA5FD-61A4-FD84-CB58-BD7300E8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579"/>
          <a:stretch/>
        </p:blipFill>
        <p:spPr>
          <a:xfrm>
            <a:off x="582525" y="2528982"/>
            <a:ext cx="6112915" cy="3223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EBD495-9FCD-4F5F-0A7E-75DEE2FDD91A}"/>
              </a:ext>
            </a:extLst>
          </p:cNvPr>
          <p:cNvSpPr txBox="1"/>
          <p:nvPr/>
        </p:nvSpPr>
        <p:spPr>
          <a:xfrm>
            <a:off x="663805" y="932413"/>
            <a:ext cx="104980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the data cleaning process, there were additional columns containing irrelevant information, which were removed.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columns also had multiple pieces of data combined into a single field, so they were separated accordingly.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53296D-5A35-0127-1F24-9CAC3771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755"/>
          <a:stretch/>
        </p:blipFill>
        <p:spPr>
          <a:xfrm>
            <a:off x="7158041" y="2528982"/>
            <a:ext cx="4271959" cy="32022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A8A341-4147-0B45-7328-63402DF15B03}"/>
              </a:ext>
            </a:extLst>
          </p:cNvPr>
          <p:cNvSpPr txBox="1"/>
          <p:nvPr/>
        </p:nvSpPr>
        <p:spPr>
          <a:xfrm>
            <a:off x="7398410" y="5731242"/>
            <a:ext cx="403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column with multiple values.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E7139-E9B2-4C20-BD4E-3ED8476C08AD}"/>
              </a:ext>
            </a:extLst>
          </p:cNvPr>
          <p:cNvSpPr txBox="1"/>
          <p:nvPr/>
        </p:nvSpPr>
        <p:spPr>
          <a:xfrm>
            <a:off x="708000" y="5758908"/>
            <a:ext cx="551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consist of Null values &amp; Irrelevant columns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0BE68F-EBD5-0439-FF01-D38D7DC53DE0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DB6AF1-172E-DD8F-1B78-7E126B4FBD75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672AE11-C0F5-7DC2-E2C1-09754C9FF822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BA0E0C-5115-A7C1-5654-E1E4B15626B5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919C3D2-6FE3-908A-36B4-F62CAB6191B3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458FB9A-4F0B-2F34-D9FA-47FCF09A1B88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8361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329D58-FD60-CF96-B16F-8B46E85AC3D0}"/>
              </a:ext>
            </a:extLst>
          </p:cNvPr>
          <p:cNvSpPr txBox="1"/>
          <p:nvPr/>
        </p:nvSpPr>
        <p:spPr>
          <a:xfrm>
            <a:off x="233680" y="151198"/>
            <a:ext cx="9936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Addressed: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9A7CAE-8BC1-CC75-2E95-FA0F34E2C25E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93E38F5-306B-8A93-48A9-BC0DA17F9112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6F49243-1B6A-D0F3-355B-0546FFAC2EC0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B289340-93B2-D038-F46C-78D5AC3848BF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8DD5605-82F9-DCB2-A7D1-6F429F897B4B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DD26E08-C7DA-2061-C8EE-8D70B234EE98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B62C2B0-32B5-4D62-2A4C-0E3A1CF3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60" y="-3134310"/>
            <a:ext cx="4226560" cy="24053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250924-56C5-D89F-F681-D5FCA217B4E0}"/>
              </a:ext>
            </a:extLst>
          </p:cNvPr>
          <p:cNvSpPr txBox="1"/>
          <p:nvPr/>
        </p:nvSpPr>
        <p:spPr>
          <a:xfrm>
            <a:off x="631148" y="3309092"/>
            <a:ext cx="5026949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or null values were replaced with the label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INFO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AE936F-9AF2-B4D8-8909-918B22CBC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78" y="820710"/>
            <a:ext cx="4226560" cy="2367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F63922-625F-4A42-B060-FA743F25A696}"/>
              </a:ext>
            </a:extLst>
          </p:cNvPr>
          <p:cNvSpPr txBox="1"/>
          <p:nvPr/>
        </p:nvSpPr>
        <p:spPr>
          <a:xfrm>
            <a:off x="6010242" y="3287664"/>
            <a:ext cx="5365109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were filled with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maintain consistency.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5F2FFA-A697-20F0-DC44-D01B1FB5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48" y="797041"/>
            <a:ext cx="4226560" cy="24727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7D3F1B-B6E5-DB00-D8D8-D80FB2605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212" y="-3093040"/>
            <a:ext cx="4585426" cy="23228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CCB114-ED44-51F7-B35E-339B0A2257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186" r="23755"/>
          <a:stretch/>
        </p:blipFill>
        <p:spPr>
          <a:xfrm>
            <a:off x="608448" y="3800769"/>
            <a:ext cx="4271959" cy="21634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CC07825-2903-5C59-5451-3A0FC4BD2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873970" y="3497509"/>
            <a:ext cx="4221765" cy="22108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052B18-77E1-4A4B-8DA5-87175FDE5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6952" y="3800769"/>
            <a:ext cx="4585427" cy="19908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4D706D5-5808-9BCB-3279-E21CFD79FA8A}"/>
              </a:ext>
            </a:extLst>
          </p:cNvPr>
          <p:cNvSpPr txBox="1"/>
          <p:nvPr/>
        </p:nvSpPr>
        <p:spPr>
          <a:xfrm>
            <a:off x="522560" y="5890630"/>
            <a:ext cx="11213432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data entries were separated using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241DEBA-E0FD-2A6F-6DF6-C866095BF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323524" y="-572752"/>
            <a:ext cx="4585427" cy="191387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5C1432D-E377-C41D-508C-962952B235D3}"/>
              </a:ext>
            </a:extLst>
          </p:cNvPr>
          <p:cNvSpPr txBox="1"/>
          <p:nvPr/>
        </p:nvSpPr>
        <p:spPr>
          <a:xfrm>
            <a:off x="6129276" y="5784032"/>
            <a:ext cx="5105298" cy="376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data types were also updated to their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appropriatand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analysis.</a:t>
            </a:r>
          </a:p>
        </p:txBody>
      </p:sp>
    </p:spTree>
    <p:extLst>
      <p:ext uri="{BB962C8B-B14F-4D97-AF65-F5344CB8AC3E}">
        <p14:creationId xmlns:p14="http://schemas.microsoft.com/office/powerpoint/2010/main" val="177262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2.08333E-7 2.22222E-6 L 1.0556 0.920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73" y="4601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9" presetClass="path" presetSubtype="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2.77556E-17 4.44444E-6 L 0.63516 0.5840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58" y="2919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9" presetClass="path" presetSubtype="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2.08333E-6 4.44444E-6 L 0.52187 0.4597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2298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9" presetClass="path" presetSubtype="0" accel="50000" decel="5000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2.91667E-6 -1.11111E-6 L 0.52188 0.4773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94" y="2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45156 0.0407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203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94727 0.6432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22" y="3284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00898 0.5780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2888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3.75E-6 0.568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2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941DF8-7182-6E31-C72C-59882A9C0305}"/>
              </a:ext>
            </a:extLst>
          </p:cNvPr>
          <p:cNvSpPr txBox="1"/>
          <p:nvPr/>
        </p:nvSpPr>
        <p:spPr>
          <a:xfrm>
            <a:off x="547867" y="770027"/>
            <a:ext cx="1122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dataset, after completing all the necessary cleaning and preprocessing steps, is now well-structured and ready for analysis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115B53-8557-3A15-5FC8-2EEFE095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57" y="1207018"/>
            <a:ext cx="5944106" cy="4399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8F9283-F047-B445-B005-A0489886BC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031"/>
          <a:stretch/>
        </p:blipFill>
        <p:spPr>
          <a:xfrm>
            <a:off x="2244137" y="1767840"/>
            <a:ext cx="6028832" cy="43997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CC2F02B-D2B0-7886-D105-1FC1D2500775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154784B-F8B4-AC20-6A59-320E4006156D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790BDE0-E1E5-A0B1-02D2-A04ABB926C26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5BE115-CED6-C8F6-B1FF-ACE27270FAEC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A5E4AC4-62EC-07B5-0D6F-10D154AFD5A3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19D7321-292C-A3E4-9792-DC9D20BBA260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2752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-0.88658 0.099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36" y="49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22222E-6 L -0.00521 0.8958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4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437863-BB7D-8256-5EB5-A7B4AE91AEDE}"/>
              </a:ext>
            </a:extLst>
          </p:cNvPr>
          <p:cNvSpPr txBox="1"/>
          <p:nvPr/>
        </p:nvSpPr>
        <p:spPr>
          <a:xfrm>
            <a:off x="650289" y="804577"/>
            <a:ext cx="620279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the total Charging Station.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58A1F4-B421-8104-4BF7-6B5DA7FEB6E5}"/>
              </a:ext>
            </a:extLst>
          </p:cNvPr>
          <p:cNvGrpSpPr/>
          <p:nvPr/>
        </p:nvGrpSpPr>
        <p:grpSpPr>
          <a:xfrm>
            <a:off x="5595909" y="-572752"/>
            <a:ext cx="6362411" cy="1152289"/>
            <a:chOff x="5595909" y="-572752"/>
            <a:chExt cx="6362411" cy="115228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7172A5B-680C-5915-A823-93E5119F2FD9}"/>
                </a:ext>
              </a:extLst>
            </p:cNvPr>
            <p:cNvSpPr/>
            <p:nvPr/>
          </p:nvSpPr>
          <p:spPr>
            <a:xfrm>
              <a:off x="5595909" y="-277141"/>
              <a:ext cx="636241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C6A56B4-A709-C90A-7BE9-0422F46F020E}"/>
                </a:ext>
              </a:extLst>
            </p:cNvPr>
            <p:cNvSpPr/>
            <p:nvPr/>
          </p:nvSpPr>
          <p:spPr>
            <a:xfrm>
              <a:off x="6226953" y="-57275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62F6084-D7BA-FC5D-5C0F-26CD9B4BDD12}"/>
              </a:ext>
            </a:extLst>
          </p:cNvPr>
          <p:cNvGrpSpPr/>
          <p:nvPr/>
        </p:nvGrpSpPr>
        <p:grpSpPr>
          <a:xfrm>
            <a:off x="370445" y="6334382"/>
            <a:ext cx="5548357" cy="971521"/>
            <a:chOff x="370445" y="6334382"/>
            <a:chExt cx="5548357" cy="971521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A3FBAF0-EAAF-FC77-3914-56F11BA6F446}"/>
                </a:ext>
              </a:extLst>
            </p:cNvPr>
            <p:cNvSpPr/>
            <p:nvPr/>
          </p:nvSpPr>
          <p:spPr>
            <a:xfrm>
              <a:off x="370445" y="6334382"/>
              <a:ext cx="5548357" cy="91440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7524E97-F050-F3B6-C418-5D530C26D4C3}"/>
                </a:ext>
              </a:extLst>
            </p:cNvPr>
            <p:cNvSpPr/>
            <p:nvPr/>
          </p:nvSpPr>
          <p:spPr>
            <a:xfrm>
              <a:off x="416689" y="6449225"/>
              <a:ext cx="4978271" cy="856678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6F6C4-970F-70F5-75B8-2D595EDEF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354542"/>
            <a:ext cx="6600943" cy="4387223"/>
          </a:xfrm>
          <a:prstGeom prst="rect">
            <a:avLst/>
          </a:prstGeom>
        </p:spPr>
      </p:pic>
      <p:sp>
        <p:nvSpPr>
          <p:cNvPr id="29" name="Rectangle 17">
            <a:extLst>
              <a:ext uri="{FF2B5EF4-FFF2-40B4-BE49-F238E27FC236}">
                <a16:creationId xmlns:a16="http://schemas.microsoft.com/office/drawing/2014/main" id="{F7D7A09A-9426-C66E-726F-AB0F39706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288" y="1188963"/>
            <a:ext cx="4323022" cy="44800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of charging stations fall under the category with just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charger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Followed by 2 and 3 charger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India,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EV charging stations are equipped with only one charger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Stations with a higher number of chargers are relatively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common</a:t>
            </a:r>
            <a:r>
              <a:rPr lang="en-US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the number of chargers per station increases, the number of such stations gradually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decreases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5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1476</Words>
  <Application>Microsoft Office PowerPoint</Application>
  <PresentationFormat>Widescreen</PresentationFormat>
  <Paragraphs>130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Impact</vt:lpstr>
      <vt:lpstr>Libre Baskerville</vt:lpstr>
      <vt:lpstr>Lato Black</vt:lpstr>
      <vt:lpstr>Arial</vt:lpstr>
      <vt:lpstr>Symbol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lastModifiedBy>mohammed Raashid</cp:lastModifiedBy>
  <cp:revision>10</cp:revision>
  <dcterms:created xsi:type="dcterms:W3CDTF">2021-02-16T05:19:01Z</dcterms:created>
  <dcterms:modified xsi:type="dcterms:W3CDTF">2025-05-03T06:24:13Z</dcterms:modified>
</cp:coreProperties>
</file>